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96" r:id="rId2"/>
    <p:sldId id="298" r:id="rId3"/>
    <p:sldId id="299" r:id="rId4"/>
    <p:sldId id="300" r:id="rId5"/>
    <p:sldId id="279" r:id="rId6"/>
    <p:sldId id="285" r:id="rId7"/>
    <p:sldId id="302" r:id="rId8"/>
    <p:sldId id="283" r:id="rId9"/>
    <p:sldId id="288" r:id="rId10"/>
    <p:sldId id="289" r:id="rId11"/>
    <p:sldId id="284" r:id="rId12"/>
    <p:sldId id="286" r:id="rId13"/>
    <p:sldId id="287" r:id="rId14"/>
    <p:sldId id="293" r:id="rId15"/>
    <p:sldId id="303" r:id="rId16"/>
    <p:sldId id="304" r:id="rId17"/>
    <p:sldId id="305" r:id="rId18"/>
    <p:sldId id="306" r:id="rId19"/>
    <p:sldId id="309" r:id="rId20"/>
    <p:sldId id="308" r:id="rId21"/>
    <p:sldId id="307" r:id="rId22"/>
    <p:sldId id="310" r:id="rId23"/>
    <p:sldId id="311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7891B"/>
    <a:srgbClr val="7FC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81" d="100"/>
          <a:sy n="81" d="100"/>
        </p:scale>
        <p:origin x="-86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16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C183F-D5F8-47CA-B7D9-8E8ECEA3499F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761CF-EFB2-4FF9-AE80-5B5C05D40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DC2A3-305E-41F0-8EBC-59661AA8D94A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74E86-EBCA-4CDA-ABE0-35F0001595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0C95B-CA5E-4AF6-9B20-8E36BA22624E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73752-AB80-411E-A76A-5BE2CB9DC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24A96-DAA6-4C25-AB3C-5B3F23A3D412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3F18A-1955-42B7-86A9-201A391531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967C3-3554-4F5D-B049-FA7D77025AEC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50229-FDD7-416F-9F7E-9D5B64DB67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54429-12BA-41C6-802D-8C254FFA4B80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A1D6C-1CA4-4862-9D6E-4467A838D0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2E280-CA12-4416-9612-5D3E61411468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18959-7002-40CD-9A64-2FAD0807B2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6EAAD-37C7-47E4-9F0B-AD2508F898D7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5EA68-5585-4547-8011-CFBFFFD56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71683-0D9D-432D-87BE-9A41B8A52E7C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4F663-CFEA-4370-B2CA-180E3EE24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DEB43-F80B-4F9A-B51C-12FE4ED881C4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011BD-3CB0-4AAA-8CA2-1EED858A97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482600" y="790575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6748463" y="2886075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F06EB-82B4-49D0-A588-F882F577FE49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3211F-43DA-406B-9881-0CF9535E5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34CA1-D975-4247-BDB6-3A337AA68C24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59638-25E1-4196-8B74-1CF40ADF1A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482600" y="790575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6748463" y="2886075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00365-A7E7-4687-A5FC-47E2C06CD437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DEC5C-A7AD-458E-A059-71157266A1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ADE2D-700B-4295-8252-D0183F7C3945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A0B70-913D-4C19-A994-8B0FD1D0B9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792E1-1733-4CC9-B133-997F93FDF65E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157B1-680C-4FCD-842D-23D64EC683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C0209-F466-4D81-BB9E-A6A4E3FB6349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4F395-9751-4495-B492-A8218B7C74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D85F92-5305-4C7E-8134-C8A22A8DA76F}" type="datetimeFigureOut">
              <a:rPr lang="ru-RU"/>
              <a:pPr>
                <a:defRPr/>
              </a:pPr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1A1400B-F5CC-464F-AC65-50E5219EE1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3" r:id="rId2"/>
    <p:sldLayoutId id="2147483752" r:id="rId3"/>
    <p:sldLayoutId id="2147483751" r:id="rId4"/>
    <p:sldLayoutId id="2147483750" r:id="rId5"/>
    <p:sldLayoutId id="2147483749" r:id="rId6"/>
    <p:sldLayoutId id="2147483748" r:id="rId7"/>
    <p:sldLayoutId id="2147483747" r:id="rId8"/>
    <p:sldLayoutId id="2147483746" r:id="rId9"/>
    <p:sldLayoutId id="2147483745" r:id="rId10"/>
    <p:sldLayoutId id="2147483755" r:id="rId11"/>
    <p:sldLayoutId id="2147483744" r:id="rId12"/>
    <p:sldLayoutId id="2147483756" r:id="rId13"/>
    <p:sldLayoutId id="2147483743" r:id="rId14"/>
    <p:sldLayoutId id="2147483742" r:id="rId15"/>
    <p:sldLayoutId id="2147483741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10" Type="http://schemas.openxmlformats.org/officeDocument/2006/relationships/image" Target="../media/image80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Valdis_Pelsh_-_Ugadaj_melodiyu_muzyka_iz_teleperedachi_zvuchit_v_tonalnosti_Fa-mazhor_(iPleer.fm).mp3" TargetMode="External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11" Type="http://schemas.openxmlformats.org/officeDocument/2006/relationships/image" Target="../media/image96.jpeg"/><Relationship Id="rId5" Type="http://schemas.openxmlformats.org/officeDocument/2006/relationships/image" Target="../media/image91.png"/><Relationship Id="rId10" Type="http://schemas.openxmlformats.org/officeDocument/2006/relationships/image" Target="../media/image95.jpeg"/><Relationship Id="rId4" Type="http://schemas.openxmlformats.org/officeDocument/2006/relationships/image" Target="../media/image90.jpeg"/><Relationship Id="rId9" Type="http://schemas.openxmlformats.org/officeDocument/2006/relationships/image" Target="../media/image9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8233" y="1095351"/>
            <a:ext cx="6988628" cy="3385520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67891B"/>
                </a:solidFill>
              </a:rPr>
              <a:t>«</a:t>
            </a:r>
            <a:r>
              <a:rPr lang="ru-RU" sz="2800" b="1" i="1" dirty="0">
                <a:solidFill>
                  <a:srgbClr val="67891B"/>
                </a:solidFill>
              </a:rPr>
              <a:t>Организация воспитательной работы с учащимися МОУ «</a:t>
            </a:r>
            <a:r>
              <a:rPr lang="ru-RU" sz="2800" b="1" i="1" dirty="0" err="1">
                <a:solidFill>
                  <a:srgbClr val="67891B"/>
                </a:solidFill>
              </a:rPr>
              <a:t>Шатковская</a:t>
            </a:r>
            <a:r>
              <a:rPr lang="ru-RU" sz="2800" b="1" i="1" dirty="0">
                <a:solidFill>
                  <a:srgbClr val="67891B"/>
                </a:solidFill>
              </a:rPr>
              <a:t> ОШ» </a:t>
            </a:r>
            <a:r>
              <a:rPr lang="ru-RU" sz="2800" b="1" i="1" dirty="0" smtClean="0">
                <a:solidFill>
                  <a:srgbClr val="67891B"/>
                </a:solidFill>
              </a:rPr>
              <a:t/>
            </a:r>
            <a:br>
              <a:rPr lang="ru-RU" sz="2800" b="1" i="1" dirty="0" smtClean="0">
                <a:solidFill>
                  <a:srgbClr val="67891B"/>
                </a:solidFill>
              </a:rPr>
            </a:br>
            <a:r>
              <a:rPr lang="ru-RU" sz="2800" b="1" i="1" dirty="0" smtClean="0">
                <a:solidFill>
                  <a:srgbClr val="67891B"/>
                </a:solidFill>
              </a:rPr>
              <a:t>в </a:t>
            </a:r>
            <a:r>
              <a:rPr lang="ru-RU" sz="2800" b="1" i="1" dirty="0">
                <a:solidFill>
                  <a:srgbClr val="67891B"/>
                </a:solidFill>
              </a:rPr>
              <a:t>рамках летней оздоровительной кампании 2017 года»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6077" y="129900"/>
            <a:ext cx="5826719" cy="931457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Муниципальное образовательное учреждение 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«</a:t>
            </a:r>
            <a:r>
              <a:rPr lang="ru-RU" b="1" i="1" dirty="0" err="1" smtClean="0">
                <a:solidFill>
                  <a:schemeClr val="tx1"/>
                </a:solidFill>
              </a:rPr>
              <a:t>Шатковская</a:t>
            </a:r>
            <a:r>
              <a:rPr lang="ru-RU" b="1" i="1" dirty="0" smtClean="0">
                <a:solidFill>
                  <a:schemeClr val="tx1"/>
                </a:solidFill>
              </a:rPr>
              <a:t> основная школа»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5" name="Picture 6" descr="3f0610f33621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31964" cy="130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 descr="C:\Documents and Settings\Бук\Мои документы\цветочный город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5055" y="3656562"/>
            <a:ext cx="4602895" cy="3201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25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6136" y="1077686"/>
            <a:ext cx="4555672" cy="88174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Стратегия развития воспитания в </a:t>
            </a:r>
            <a:r>
              <a:rPr lang="ru-RU" b="1" dirty="0" smtClean="0">
                <a:solidFill>
                  <a:schemeClr val="tx1"/>
                </a:solidFill>
              </a:rPr>
              <a:t>Российской </a:t>
            </a:r>
            <a:r>
              <a:rPr lang="ru-RU" b="1" dirty="0">
                <a:solidFill>
                  <a:schemeClr val="tx1"/>
                </a:solidFill>
              </a:rPr>
              <a:t>Федерации на период  до 2025 года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61433" y="81641"/>
            <a:ext cx="600075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Воспитание- важная стратегическая часть образовательного процесса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8407" y="2122715"/>
            <a:ext cx="4106636" cy="45883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Реализация Стратегии предполагает качественные изменения в отечественной системе воспитания, направленные на эффективное обеспечение таких личностных результатов развития детей, как их духовно-нравственные ценностно-смысловые ориентации, мотивация к непрерывному личностному росту, коммуникативные и другие социально значимые способности, умения и навыки, обеспечивающие социальное и гражданское становление личности, успешную самореализацию в жизни, обществе и профессии.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14208" y="1077686"/>
            <a:ext cx="4555672" cy="881743"/>
          </a:xfrm>
          <a:prstGeom prst="roundRect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Воспитательная работа МОУ «</a:t>
            </a:r>
            <a:r>
              <a:rPr lang="ru-RU" b="1" dirty="0" err="1" smtClean="0">
                <a:solidFill>
                  <a:schemeClr val="tx1"/>
                </a:solidFill>
              </a:rPr>
              <a:t>Шатковская</a:t>
            </a:r>
            <a:r>
              <a:rPr lang="ru-RU" b="1" dirty="0" smtClean="0">
                <a:solidFill>
                  <a:schemeClr val="tx1"/>
                </a:solidFill>
              </a:rPr>
              <a:t> ОШ»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48893" y="2122715"/>
            <a:ext cx="4106636" cy="45883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Цель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 создание оптимальных условий для</a:t>
            </a:r>
            <a:r>
              <a:rPr lang="ru-RU" sz="1600" dirty="0">
                <a:solidFill>
                  <a:schemeClr val="tx1"/>
                </a:solidFill>
              </a:rPr>
              <a:t>  развития, саморазвития и самореализации гуманной, свободной, социально мобильной личности с активной гражданской позицией, способной принимать обоснованные решения, нести ответственность за их реализацию в различных  областях человеческой деятельности  (социальной, профессиональной, семейной, досуговой), востребованной в современном обществе.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</a:rPr>
              <a:t> 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9" name="Picture 4" descr="http://www.edustandart.ru/wp-content/uploads/2015/10/strategiya_vospitaniya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136" y="334735"/>
            <a:ext cx="1502266" cy="40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96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ерфолента 7"/>
          <p:cNvSpPr/>
          <p:nvPr/>
        </p:nvSpPr>
        <p:spPr>
          <a:xfrm>
            <a:off x="231829" y="669471"/>
            <a:ext cx="2669212" cy="1054414"/>
          </a:xfrm>
          <a:prstGeom prst="flowChartPunchedTape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chemeClr val="tx1"/>
                </a:solidFill>
              </a:rPr>
              <a:t>Культура здоровья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3563301" y="367394"/>
            <a:ext cx="2407513" cy="1028700"/>
          </a:xfrm>
          <a:prstGeom prst="flowChartPunchedTape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tx1"/>
                </a:solidFill>
              </a:rPr>
              <a:t>Духовно-нравственное</a:t>
            </a: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6365421" y="1505328"/>
            <a:ext cx="2239736" cy="975141"/>
          </a:xfrm>
          <a:prstGeom prst="flowChartPunchedTape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Гражданско-патриотическое</a:t>
            </a:r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119742" y="2367542"/>
            <a:ext cx="2122714" cy="1254908"/>
          </a:xfrm>
          <a:prstGeom prst="flowChartPunchedTape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Учебно-познавательное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Блок-схема: перфолента 11"/>
          <p:cNvSpPr/>
          <p:nvPr/>
        </p:nvSpPr>
        <p:spPr>
          <a:xfrm>
            <a:off x="3420531" y="4980215"/>
            <a:ext cx="2296638" cy="1045028"/>
          </a:xfrm>
          <a:prstGeom prst="flowChartPunchedTape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tx1"/>
                </a:solidFill>
              </a:rPr>
              <a:t>Трудовое</a:t>
            </a:r>
          </a:p>
        </p:txBody>
      </p:sp>
      <p:sp>
        <p:nvSpPr>
          <p:cNvPr id="13" name="Блок-схема: перфолента 12"/>
          <p:cNvSpPr/>
          <p:nvPr/>
        </p:nvSpPr>
        <p:spPr>
          <a:xfrm>
            <a:off x="6365421" y="3671641"/>
            <a:ext cx="2239736" cy="1083286"/>
          </a:xfrm>
          <a:prstGeom prst="flowChartPunchedTape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tx1"/>
                </a:solidFill>
              </a:rPr>
              <a:t>Экологическое</a:t>
            </a:r>
          </a:p>
        </p:txBody>
      </p:sp>
      <p:sp>
        <p:nvSpPr>
          <p:cNvPr id="14" name="Блок-схема: перфолента 13"/>
          <p:cNvSpPr/>
          <p:nvPr/>
        </p:nvSpPr>
        <p:spPr>
          <a:xfrm>
            <a:off x="217713" y="4259036"/>
            <a:ext cx="2435981" cy="1113064"/>
          </a:xfrm>
          <a:prstGeom prst="flowChartPunchedTape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chemeClr val="tx1"/>
                </a:solidFill>
              </a:rPr>
              <a:t>Художественно- эстетическое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трелка вверх 14"/>
          <p:cNvSpPr/>
          <p:nvPr/>
        </p:nvSpPr>
        <p:spPr>
          <a:xfrm>
            <a:off x="4193611" y="1666819"/>
            <a:ext cx="484632" cy="610524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 rot="2420960">
            <a:off x="5547587" y="2062280"/>
            <a:ext cx="484632" cy="610524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верх 16"/>
          <p:cNvSpPr/>
          <p:nvPr/>
        </p:nvSpPr>
        <p:spPr>
          <a:xfrm rot="19839349">
            <a:off x="3005432" y="1947807"/>
            <a:ext cx="484632" cy="610524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верх 17"/>
          <p:cNvSpPr/>
          <p:nvPr/>
        </p:nvSpPr>
        <p:spPr>
          <a:xfrm rot="7358834">
            <a:off x="5793717" y="3489322"/>
            <a:ext cx="484632" cy="610524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 rot="10626210">
            <a:off x="4292895" y="4132548"/>
            <a:ext cx="484632" cy="610524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верх 19"/>
          <p:cNvSpPr/>
          <p:nvPr/>
        </p:nvSpPr>
        <p:spPr>
          <a:xfrm rot="13273120">
            <a:off x="2794797" y="3706477"/>
            <a:ext cx="484632" cy="610524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 rot="16588378">
            <a:off x="2353463" y="2787202"/>
            <a:ext cx="484632" cy="610524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901041" y="2261015"/>
            <a:ext cx="3069773" cy="19022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Направления воспитательной работы школы</a:t>
            </a:r>
          </a:p>
        </p:txBody>
      </p:sp>
    </p:spTree>
    <p:extLst>
      <p:ext uri="{BB962C8B-B14F-4D97-AF65-F5344CB8AC3E}">
        <p14:creationId xmlns:p14="http://schemas.microsoft.com/office/powerpoint/2010/main" val="154606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трелка вниз 9"/>
          <p:cNvSpPr/>
          <p:nvPr/>
        </p:nvSpPr>
        <p:spPr>
          <a:xfrm rot="1668979">
            <a:off x="809097" y="2819678"/>
            <a:ext cx="484632" cy="59599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9826389">
            <a:off x="2379694" y="2817561"/>
            <a:ext cx="484632" cy="59599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43934" y="1592035"/>
            <a:ext cx="2769732" cy="130628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Летний оздоровительный лагерь с дневным пребыванием детей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718" y="3429000"/>
            <a:ext cx="1760082" cy="195942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1 смена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«Радуга»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34935" y="3429000"/>
            <a:ext cx="1796143" cy="195942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2 смена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«Спортивный лагерь»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5" name="Picture 2" descr="эмблема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819" y="3429000"/>
            <a:ext cx="916966" cy="9225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://beshenkovichi-edu.by/wp-content/uploads/2016/01/olimp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4220" y="3559628"/>
            <a:ext cx="1067263" cy="7347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трелка вниз 21"/>
          <p:cNvSpPr/>
          <p:nvPr/>
        </p:nvSpPr>
        <p:spPr>
          <a:xfrm rot="2191636">
            <a:off x="1808977" y="936953"/>
            <a:ext cx="484632" cy="67335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388648">
            <a:off x="3938638" y="948028"/>
            <a:ext cx="599903" cy="668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Скругленный прямоугольник 20"/>
          <p:cNvSpPr/>
          <p:nvPr/>
        </p:nvSpPr>
        <p:spPr>
          <a:xfrm>
            <a:off x="3335975" y="1665511"/>
            <a:ext cx="2338203" cy="161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Трудовая бригада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832066">
            <a:off x="6589307" y="910211"/>
            <a:ext cx="599903" cy="668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6279624" y="1680757"/>
            <a:ext cx="2358190" cy="160128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Летний лагерь труда и отдыха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«Десант памяти»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5674179" y="1012368"/>
            <a:ext cx="484632" cy="3004459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785741" y="4217128"/>
            <a:ext cx="2261508" cy="1232808"/>
          </a:xfrm>
          <a:prstGeom prst="roundRect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Школа радости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7" name="Picture 5" descr="https://cdn.pixabay.com/photo/2013/07/12/11/58/darn-145024_960_720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6712" y="2062591"/>
            <a:ext cx="841994" cy="78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://sotsproekt-ryazan.ru/sites/default/files/articles/1429308457_sl_201208290934536205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0926" y="1788661"/>
            <a:ext cx="899157" cy="899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://veche.razved.ca/uploads/posts/2014-05/1399688669_may9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3607" y="1730029"/>
            <a:ext cx="881402" cy="724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https://admmegion.ru/upload/iblock/9b6/skachannye-fayly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9374" y="4235978"/>
            <a:ext cx="1059864" cy="7964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>
            <a:off x="1024619" y="97968"/>
            <a:ext cx="600075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Занятость детей летним отдыхом при школе В 2017 году - 167 человек (86%)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6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6"/>
          <p:cNvSpPr>
            <a:spLocks noChangeArrowheads="1"/>
          </p:cNvSpPr>
          <p:nvPr/>
        </p:nvSpPr>
        <p:spPr bwMode="auto">
          <a:xfrm>
            <a:off x="152400" y="150813"/>
            <a:ext cx="14636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400" b="1" i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                   </a:t>
            </a:r>
            <a:endParaRPr lang="ru-RU"/>
          </a:p>
        </p:txBody>
      </p:sp>
      <p:sp>
        <p:nvSpPr>
          <p:cNvPr id="20482" name="Rectangle 8"/>
          <p:cNvSpPr>
            <a:spLocks noChangeArrowheads="1"/>
          </p:cNvSpPr>
          <p:nvPr/>
        </p:nvSpPr>
        <p:spPr bwMode="auto">
          <a:xfrm>
            <a:off x="152400" y="609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900"/>
          </a:p>
          <a:p>
            <a:pPr eaLnBrk="0" hangingPunct="0"/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tabLst>
                <a:tab pos="5067300" algn="l"/>
              </a:tabLst>
            </a:pPr>
            <a:endParaRPr lang="ru-RU" sz="2400">
              <a:cs typeface="Times New Roman" pitchFamily="18" charset="0"/>
            </a:endParaRPr>
          </a:p>
          <a:p>
            <a:pPr eaLnBrk="0" hangingPunct="0">
              <a:tabLst>
                <a:tab pos="5067300" algn="l"/>
              </a:tabLst>
            </a:pPr>
            <a:r>
              <a:rPr lang="ru-RU" sz="2400">
                <a:cs typeface="Times New Roman" pitchFamily="18" charset="0"/>
              </a:rPr>
              <a:t>	</a:t>
            </a:r>
            <a:endParaRPr lang="ru-RU" sz="900"/>
          </a:p>
          <a:p>
            <a:pPr eaLnBrk="0" hangingPunct="0">
              <a:tabLst>
                <a:tab pos="5067300" algn="l"/>
              </a:tabLst>
            </a:pPr>
            <a:endParaRPr lang="ru-RU"/>
          </a:p>
        </p:txBody>
      </p:sp>
      <p:sp>
        <p:nvSpPr>
          <p:cNvPr id="20484" name="Rectangle 14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152352" bIns="0" anchor="ctr">
            <a:spAutoFit/>
          </a:bodyPr>
          <a:lstStyle/>
          <a:p>
            <a:pPr eaLnBrk="0" hangingPunct="0">
              <a:tabLst>
                <a:tab pos="5067300" algn="l"/>
              </a:tabLst>
            </a:pPr>
            <a:endParaRPr lang="ru-RU" sz="1300" b="1">
              <a:latin typeface="Cambria" pitchFamily="18" charset="0"/>
              <a:cs typeface="Times New Roman" pitchFamily="18" charset="0"/>
            </a:endParaRPr>
          </a:p>
          <a:p>
            <a:pPr eaLnBrk="0" hangingPunct="0">
              <a:tabLst>
                <a:tab pos="5067300" algn="l"/>
              </a:tabLst>
            </a:pPr>
            <a:r>
              <a:rPr lang="ru-RU" sz="900"/>
              <a:t/>
            </a:r>
            <a:br>
              <a:rPr lang="ru-RU" sz="900"/>
            </a:br>
            <a:endParaRPr lang="ru-RU"/>
          </a:p>
          <a:p>
            <a:pPr eaLnBrk="0" hangingPunct="0">
              <a:tabLst>
                <a:tab pos="5067300" algn="l"/>
              </a:tabLst>
            </a:pPr>
            <a:r>
              <a:rPr lang="ru-RU" sz="1600" b="1" i="1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sz="900"/>
          </a:p>
          <a:p>
            <a:pPr eaLnBrk="0" hangingPunct="0">
              <a:tabLst>
                <a:tab pos="5067300" algn="l"/>
              </a:tabLst>
            </a:pPr>
            <a:endParaRPr lang="ru-RU"/>
          </a:p>
        </p:txBody>
      </p:sp>
      <p:sp>
        <p:nvSpPr>
          <p:cNvPr id="20485" name="AutoShape 7"/>
          <p:cNvSpPr>
            <a:spLocks noChangeArrowheads="1"/>
          </p:cNvSpPr>
          <p:nvPr/>
        </p:nvSpPr>
        <p:spPr bwMode="auto">
          <a:xfrm>
            <a:off x="4906850" y="992187"/>
            <a:ext cx="3026535" cy="1488874"/>
          </a:xfrm>
          <a:prstGeom prst="bevel">
            <a:avLst>
              <a:gd name="adj" fmla="val 12500"/>
            </a:avLst>
          </a:prstGeom>
          <a:solidFill>
            <a:srgbClr val="E36C0A"/>
          </a:solidFill>
          <a:ln w="28575">
            <a:solidFill>
              <a:srgbClr val="E36C0A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b="1" dirty="0" smtClean="0">
                <a:cs typeface="Times New Roman" pitchFamily="18" charset="0"/>
              </a:rPr>
              <a:t>Духовно-нравственное</a:t>
            </a:r>
            <a:endParaRPr lang="ru-RU" dirty="0"/>
          </a:p>
        </p:txBody>
      </p:sp>
      <p:sp>
        <p:nvSpPr>
          <p:cNvPr id="20487" name="AutoShape 5"/>
          <p:cNvSpPr>
            <a:spLocks noChangeArrowheads="1"/>
          </p:cNvSpPr>
          <p:nvPr/>
        </p:nvSpPr>
        <p:spPr bwMode="auto">
          <a:xfrm>
            <a:off x="2941638" y="4957554"/>
            <a:ext cx="3032125" cy="1648608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sz="1600" b="1" dirty="0">
                <a:cs typeface="Times New Roman" pitchFamily="18" charset="0"/>
              </a:rPr>
              <a:t>        </a:t>
            </a:r>
            <a:endParaRPr lang="ru-RU" sz="1600" b="1" dirty="0" smtClean="0">
              <a:cs typeface="Times New Roman" pitchFamily="18" charset="0"/>
            </a:endParaRPr>
          </a:p>
          <a:p>
            <a:pPr algn="ctr" eaLnBrk="0" hangingPunct="0"/>
            <a:r>
              <a:rPr lang="ru-RU" b="1" dirty="0" smtClean="0">
                <a:cs typeface="Times New Roman" pitchFamily="18" charset="0"/>
              </a:rPr>
              <a:t>Спортивно-     </a:t>
            </a:r>
            <a:endParaRPr lang="ru-RU" dirty="0"/>
          </a:p>
          <a:p>
            <a:pPr eaLnBrk="0" hangingPunct="0"/>
            <a:r>
              <a:rPr lang="ru-RU" b="1" dirty="0">
                <a:cs typeface="Times New Roman" pitchFamily="18" charset="0"/>
              </a:rPr>
              <a:t>  оздоровительное</a:t>
            </a:r>
            <a:endParaRPr lang="ru-RU" dirty="0"/>
          </a:p>
        </p:txBody>
      </p:sp>
      <p:sp>
        <p:nvSpPr>
          <p:cNvPr id="20488" name="AutoShape 4"/>
          <p:cNvSpPr>
            <a:spLocks noChangeArrowheads="1"/>
          </p:cNvSpPr>
          <p:nvPr/>
        </p:nvSpPr>
        <p:spPr bwMode="auto">
          <a:xfrm>
            <a:off x="839787" y="1004660"/>
            <a:ext cx="2767861" cy="1488874"/>
          </a:xfrm>
          <a:prstGeom prst="bevel">
            <a:avLst>
              <a:gd name="adj" fmla="val 16389"/>
            </a:avLst>
          </a:prstGeom>
          <a:solidFill>
            <a:srgbClr val="FF00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b="1" dirty="0">
                <a:cs typeface="Times New Roman" pitchFamily="18" charset="0"/>
              </a:rPr>
              <a:t>Патриотическое</a:t>
            </a:r>
            <a:endParaRPr lang="ru-RU" dirty="0"/>
          </a:p>
          <a:p>
            <a:pPr eaLnBrk="0" hangingPunct="0"/>
            <a:endParaRPr lang="ru-RU" dirty="0"/>
          </a:p>
        </p:txBody>
      </p:sp>
      <p:sp>
        <p:nvSpPr>
          <p:cNvPr id="20489" name="AutoShape 3"/>
          <p:cNvSpPr>
            <a:spLocks noChangeArrowheads="1"/>
          </p:cNvSpPr>
          <p:nvPr/>
        </p:nvSpPr>
        <p:spPr bwMode="auto">
          <a:xfrm>
            <a:off x="335139" y="3286575"/>
            <a:ext cx="2541455" cy="1551894"/>
          </a:xfrm>
          <a:prstGeom prst="bevel">
            <a:avLst>
              <a:gd name="adj" fmla="val 12500"/>
            </a:avLst>
          </a:prstGeom>
          <a:solidFill>
            <a:srgbClr val="00B050"/>
          </a:solidFill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sz="1600" b="1" dirty="0">
                <a:cs typeface="Times New Roman" pitchFamily="18" charset="0"/>
              </a:rPr>
              <a:t>   </a:t>
            </a:r>
            <a:endParaRPr lang="ru-RU" sz="1600" b="1" dirty="0" smtClean="0">
              <a:cs typeface="Times New Roman" pitchFamily="18" charset="0"/>
            </a:endParaRPr>
          </a:p>
          <a:p>
            <a:pPr eaLnBrk="0" hangingPunct="0"/>
            <a:r>
              <a:rPr lang="ru-RU" b="1" dirty="0" smtClean="0">
                <a:cs typeface="Times New Roman" pitchFamily="18" charset="0"/>
              </a:rPr>
              <a:t>Экологическое</a:t>
            </a:r>
            <a:endParaRPr lang="ru-RU" dirty="0"/>
          </a:p>
        </p:txBody>
      </p:sp>
      <p:sp>
        <p:nvSpPr>
          <p:cNvPr id="20490" name="AutoShape 2"/>
          <p:cNvSpPr>
            <a:spLocks noChangeArrowheads="1"/>
          </p:cNvSpPr>
          <p:nvPr/>
        </p:nvSpPr>
        <p:spPr bwMode="auto">
          <a:xfrm>
            <a:off x="5916056" y="3296195"/>
            <a:ext cx="2984343" cy="1542274"/>
          </a:xfrm>
          <a:prstGeom prst="bevel">
            <a:avLst>
              <a:gd name="adj" fmla="val 12500"/>
            </a:avLst>
          </a:prstGeom>
          <a:solidFill>
            <a:srgbClr val="0070C0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ru-RU" b="1" dirty="0" smtClean="0">
              <a:cs typeface="Times New Roman" pitchFamily="18" charset="0"/>
            </a:endParaRPr>
          </a:p>
          <a:p>
            <a:pPr algn="ctr" eaLnBrk="0" hangingPunct="0"/>
            <a:r>
              <a:rPr lang="ru-RU" b="1" dirty="0" smtClean="0">
                <a:cs typeface="Times New Roman" pitchFamily="18" charset="0"/>
              </a:rPr>
              <a:t>Художественно-эстетическое</a:t>
            </a:r>
            <a:endParaRPr lang="ru-RU" dirty="0"/>
          </a:p>
        </p:txBody>
      </p:sp>
      <p:sp>
        <p:nvSpPr>
          <p:cNvPr id="17" name="Oval 1"/>
          <p:cNvSpPr>
            <a:spLocks noChangeArrowheads="1"/>
          </p:cNvSpPr>
          <p:nvPr/>
        </p:nvSpPr>
        <p:spPr bwMode="auto">
          <a:xfrm>
            <a:off x="2860719" y="2359983"/>
            <a:ext cx="3193961" cy="230108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9050">
            <a:solidFill>
              <a:srgbClr val="67891B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eaLnBrk="0" hangingPunct="0"/>
            <a:r>
              <a:rPr lang="ru-RU" b="1" dirty="0">
                <a:solidFill>
                  <a:srgbClr val="FF3300"/>
                </a:solidFill>
                <a:cs typeface="Times New Roman" pitchFamily="18" charset="0"/>
              </a:rPr>
              <a:t> </a:t>
            </a:r>
          </a:p>
          <a:p>
            <a:pPr eaLnBrk="0" hangingPunct="0"/>
            <a:r>
              <a:rPr lang="ru-RU" sz="2400" b="1" dirty="0">
                <a:solidFill>
                  <a:srgbClr val="FF3300"/>
                </a:solidFill>
                <a:cs typeface="Times New Roman" pitchFamily="18" charset="0"/>
              </a:rPr>
              <a:t>Направления         </a:t>
            </a:r>
            <a:endParaRPr lang="ru-RU" sz="2400" b="1" dirty="0"/>
          </a:p>
          <a:p>
            <a:pPr eaLnBrk="0" hangingPunct="0"/>
            <a:r>
              <a:rPr lang="ru-RU" sz="2400" b="1" dirty="0">
                <a:solidFill>
                  <a:srgbClr val="FF3300"/>
                </a:solidFill>
                <a:cs typeface="Times New Roman" pitchFamily="18" charset="0"/>
              </a:rPr>
              <a:t>   программы</a:t>
            </a:r>
            <a:endParaRPr lang="ru-RU" sz="2400" b="1" dirty="0"/>
          </a:p>
        </p:txBody>
      </p:sp>
      <p:sp>
        <p:nvSpPr>
          <p:cNvPr id="20492" name="Rectangle 8"/>
          <p:cNvSpPr>
            <a:spLocks noChangeArrowheads="1"/>
          </p:cNvSpPr>
          <p:nvPr/>
        </p:nvSpPr>
        <p:spPr bwMode="auto">
          <a:xfrm>
            <a:off x="152400" y="153988"/>
            <a:ext cx="888856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20493" name="Rectangle 16"/>
          <p:cNvSpPr>
            <a:spLocks noChangeArrowheads="1"/>
          </p:cNvSpPr>
          <p:nvPr/>
        </p:nvSpPr>
        <p:spPr bwMode="auto">
          <a:xfrm>
            <a:off x="1087438" y="774700"/>
            <a:ext cx="977265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423863" y="141288"/>
            <a:ext cx="8421687" cy="1320800"/>
          </a:xfrm>
          <a:prstGeom prst="rect">
            <a:avLst/>
          </a:prstGeom>
        </p:spPr>
        <p:txBody>
          <a:bodyPr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b="1" dirty="0" smtClean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3863" y="107042"/>
            <a:ext cx="7347857" cy="70371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Летний оздоровительный лагерь с дневным пребыванием детей «Радуга»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8" name="Picture 2" descr="эмблема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3385" y="0"/>
            <a:ext cx="1107584" cy="11143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" y="0"/>
            <a:ext cx="8421688" cy="677636"/>
          </a:xfrm>
          <a:prstGeom prst="rect">
            <a:avLst/>
          </a:prstGeom>
        </p:spPr>
        <p:txBody>
          <a:bodyPr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tx2"/>
                </a:solidFill>
                <a:latin typeface="Arial Narrow" pitchFamily="34" charset="0"/>
              </a:rPr>
              <a:t>Духовно – нравственное  направление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" y="592828"/>
            <a:ext cx="739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 </a:t>
            </a:r>
            <a:r>
              <a:rPr lang="ru-RU" b="1" dirty="0"/>
              <a:t>Цель</a:t>
            </a:r>
            <a:r>
              <a:rPr lang="ru-RU" b="1" dirty="0" smtClean="0"/>
              <a:t>:</a:t>
            </a:r>
            <a:r>
              <a:rPr lang="ru-RU" dirty="0" smtClean="0"/>
              <a:t> приобщать </a:t>
            </a:r>
            <a:r>
              <a:rPr lang="ru-RU" dirty="0"/>
              <a:t>детей  к духовным ценностям российской </a:t>
            </a:r>
            <a:r>
              <a:rPr lang="ru-RU" dirty="0" smtClean="0"/>
              <a:t>    </a:t>
            </a:r>
          </a:p>
          <a:p>
            <a:pPr lvl="0"/>
            <a:r>
              <a:rPr lang="ru-RU" dirty="0"/>
              <a:t> </a:t>
            </a:r>
            <a:r>
              <a:rPr lang="ru-RU" dirty="0" smtClean="0"/>
              <a:t>            истории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38435" y="3253790"/>
            <a:ext cx="3470789" cy="591149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«Счастливое детство. День защиты детей»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526686" y="6483631"/>
            <a:ext cx="2488993" cy="374369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«Моя семья»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44593" y="6428463"/>
            <a:ext cx="3161696" cy="429537"/>
          </a:xfrm>
          <a:prstGeom prst="rect">
            <a:avLst/>
          </a:prstGeom>
        </p:spPr>
        <p:txBody>
          <a:bodyPr rtlCol="0"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«Святая Троица»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919299" y="3633107"/>
            <a:ext cx="3161696" cy="389011"/>
          </a:xfrm>
          <a:prstGeom prst="rect">
            <a:avLst/>
          </a:prstGeom>
        </p:spPr>
        <p:txBody>
          <a:bodyPr rtlCol="0"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«День Пушкина»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Рисунок 2" descr="Описание: http://planetadetstva.net/wp-content/uploads/2014/05/pedagogicheskij-proekt-po-patrioticheskomu-vospitaniyu-detej-duxovno-nravstvennoe-vospitanie-v-detskom-sadu-kompensiruyushhego-vid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6078" y="0"/>
            <a:ext cx="1969602" cy="123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F:\ЛДП 4\DSC_100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1359674"/>
            <a:ext cx="2873829" cy="191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фото\20170601_133120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5573" y="1359674"/>
            <a:ext cx="3003726" cy="189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ЛДП 5\20170606_13335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6065" y="1359674"/>
            <a:ext cx="3014930" cy="226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G:\20170603_114145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07" y="3844939"/>
            <a:ext cx="2982014" cy="223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G:\стенды ЛДП 2017\20170603_114151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5343" y="4150627"/>
            <a:ext cx="2982685" cy="223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ЛДП 4\DSC_0989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8651" y="4230684"/>
            <a:ext cx="3115349" cy="207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7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62816" y="18088"/>
            <a:ext cx="6470692" cy="741191"/>
          </a:xfrm>
          <a:prstGeom prst="rect">
            <a:avLst/>
          </a:prstGeom>
        </p:spPr>
        <p:txBody>
          <a:bodyPr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chemeClr val="tx2"/>
                </a:solidFill>
                <a:latin typeface="Arial Narrow" pitchFamily="34" charset="0"/>
              </a:rPr>
              <a:t>Календарь знаменательных дат</a:t>
            </a:r>
          </a:p>
        </p:txBody>
      </p:sp>
      <p:pic>
        <p:nvPicPr>
          <p:cNvPr id="6146" name="Picture 2" descr="C:\Users\User\Desktop\к выступлению летний отдых\Программа лагеря ЛДП 2017\Для приложения\календарь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8403" y="898070"/>
            <a:ext cx="4715105" cy="567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80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62815" y="18088"/>
            <a:ext cx="8421687" cy="1320800"/>
          </a:xfrm>
          <a:prstGeom prst="rect">
            <a:avLst/>
          </a:prstGeom>
        </p:spPr>
        <p:txBody>
          <a:bodyPr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chemeClr val="tx2"/>
                </a:solidFill>
                <a:latin typeface="Arial Narrow" pitchFamily="34" charset="0"/>
              </a:rPr>
              <a:t>Патриотическое направление</a:t>
            </a:r>
          </a:p>
        </p:txBody>
      </p:sp>
      <p:pic>
        <p:nvPicPr>
          <p:cNvPr id="2050" name="Picture 2" descr="flag_rossi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1564" y="86405"/>
            <a:ext cx="2002670" cy="118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" y="622540"/>
            <a:ext cx="7431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Цель:</a:t>
            </a:r>
            <a:r>
              <a:rPr lang="ru-RU" dirty="0" smtClean="0"/>
              <a:t> формировать в детях уважительное </a:t>
            </a:r>
            <a:r>
              <a:rPr lang="ru-RU" dirty="0"/>
              <a:t>отношение  к памятникам </a:t>
            </a:r>
            <a:r>
              <a:rPr lang="ru-RU" dirty="0" smtClean="0"/>
              <a:t>истории, развивать </a:t>
            </a:r>
            <a:r>
              <a:rPr lang="ru-RU" dirty="0"/>
              <a:t>интерес к изучению родного </a:t>
            </a:r>
            <a:r>
              <a:rPr lang="ru-RU" dirty="0" smtClean="0"/>
              <a:t>края 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89673" y="3347432"/>
            <a:ext cx="3161696" cy="429537"/>
          </a:xfrm>
          <a:prstGeom prst="rect">
            <a:avLst/>
          </a:prstGeom>
        </p:spPr>
        <p:txBody>
          <a:bodyPr rtlCol="0"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«День России»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159879" y="6475268"/>
            <a:ext cx="3883371" cy="382732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«День пионерии. 95 крылатых лет»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756376" y="3776969"/>
            <a:ext cx="3161696" cy="345914"/>
          </a:xfrm>
          <a:prstGeom prst="rect">
            <a:avLst/>
          </a:prstGeom>
        </p:spPr>
        <p:txBody>
          <a:bodyPr rtlCol="0">
            <a:normAutofit fontScale="97500" lnSpcReduction="100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«Мой Нижний»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77454" y="5954117"/>
            <a:ext cx="3161696" cy="354523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«День Памяти и скорби»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F:\ЛДП2\DSC_103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9150" y="4289320"/>
            <a:ext cx="3278922" cy="218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ЛДП 4\DSC_099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0533" y="3901648"/>
            <a:ext cx="2761779" cy="184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ЛДП 5\20170610_10421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49" y="1230302"/>
            <a:ext cx="2813335" cy="211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ЛДП 5\IMG_0078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0022" y="1230302"/>
            <a:ext cx="2803832" cy="210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ЛДП 7\DSC_0980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2557" y="1886988"/>
            <a:ext cx="1290564" cy="174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ЛДП 3\DSC_0988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15150" y="1268870"/>
            <a:ext cx="2189084" cy="17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F:\ЛДП 4\DSC_0991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98" y="3627276"/>
            <a:ext cx="2757235" cy="183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F:\ЛДП 4\DSC_0992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107" y="5404758"/>
            <a:ext cx="2179863" cy="145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76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712006" y="0"/>
            <a:ext cx="7552846" cy="1164328"/>
          </a:xfrm>
          <a:prstGeom prst="rect">
            <a:avLst/>
          </a:prstGeom>
        </p:spPr>
        <p:txBody>
          <a:bodyPr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 smtClean="0">
                <a:solidFill>
                  <a:schemeClr val="tx2"/>
                </a:solidFill>
                <a:latin typeface="Arial Narrow" pitchFamily="34" charset="0"/>
              </a:rPr>
              <a:t> Спортивно - оздоровительное направление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141" y="1061648"/>
            <a:ext cx="739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Цель: </a:t>
            </a:r>
            <a:r>
              <a:rPr lang="ru-RU" dirty="0"/>
              <a:t>в</a:t>
            </a:r>
            <a:r>
              <a:rPr lang="ru-RU" dirty="0" smtClean="0"/>
              <a:t>овлекать </a:t>
            </a:r>
            <a:r>
              <a:rPr lang="ru-RU" dirty="0"/>
              <a:t>детей в различные формы физкультурно - оздоровительной работы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2422" y="3731768"/>
            <a:ext cx="4237149" cy="364517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</a:t>
            </a:r>
            <a:r>
              <a:rPr lang="ru-RU" sz="1800" b="1" dirty="0">
                <a:solidFill>
                  <a:srgbClr val="FF0000"/>
                </a:solidFill>
                <a:latin typeface="Arial Narrow" panose="020B0606020202030204" pitchFamily="34" charset="0"/>
              </a:rPr>
              <a:t>М</a:t>
            </a: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инутки здоровья»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810268" y="4713202"/>
            <a:ext cx="4895094" cy="420581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«Весёлые старты»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810268" y="3753961"/>
            <a:ext cx="3474042" cy="415113"/>
          </a:xfrm>
          <a:prstGeom prst="rect">
            <a:avLst/>
          </a:prstGeom>
        </p:spPr>
        <p:txBody>
          <a:bodyPr rtlCol="0"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«Танцевальный марафон»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95875" y="6437419"/>
            <a:ext cx="3463322" cy="429537"/>
          </a:xfrm>
          <a:prstGeom prst="rect">
            <a:avLst/>
          </a:prstGeom>
        </p:spPr>
        <p:txBody>
          <a:bodyPr rtlCol="0"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«Комический футбол»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6146" name="Рисунок 3" descr="Описание: http://hirschelec.com/uploads/images/d/e/t/detskie_pesni_o_sporte_sportivnaja_semj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4636" y="103032"/>
            <a:ext cx="1896842" cy="142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F:\ЛДП2\DSC_098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5924" y="1707979"/>
            <a:ext cx="2965453" cy="197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ЛДП2\DSC_099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3693" y="1776864"/>
            <a:ext cx="2958948" cy="197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ЛДП 5\IMG_008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17" y="4151419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ЛДП 5\IMG_0087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3150" y="4169073"/>
            <a:ext cx="3024461" cy="226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74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19945" y="-138793"/>
            <a:ext cx="7552846" cy="640896"/>
          </a:xfrm>
          <a:prstGeom prst="rect">
            <a:avLst/>
          </a:prstGeom>
        </p:spPr>
        <p:txBody>
          <a:bodyPr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 smtClean="0">
                <a:solidFill>
                  <a:schemeClr val="tx2"/>
                </a:solidFill>
                <a:latin typeface="Arial Narrow" pitchFamily="34" charset="0"/>
              </a:rPr>
              <a:t>   Профилактические стенды</a:t>
            </a:r>
          </a:p>
        </p:txBody>
      </p:sp>
      <p:pic>
        <p:nvPicPr>
          <p:cNvPr id="7170" name="Picture 2" descr="пдд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919" y="624568"/>
            <a:ext cx="4214567" cy="1881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пдд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5269" y="618445"/>
            <a:ext cx="4388811" cy="189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пожар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77" y="2816679"/>
            <a:ext cx="4423809" cy="157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пожар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4482" y="2816679"/>
            <a:ext cx="4608731" cy="1637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 descr="терроризм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60009"/>
            <a:ext cx="4634482" cy="209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 descr="терроризм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6709" y="4760008"/>
            <a:ext cx="4407291" cy="209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399721" y="502103"/>
            <a:ext cx="2271095" cy="35922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Правила ПДД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38364" y="2429555"/>
            <a:ext cx="3192236" cy="359229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Пожарная безопасность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38364" y="4400780"/>
            <a:ext cx="3192236" cy="359229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Осторожно! Терроризм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06502" y="0"/>
            <a:ext cx="7552846" cy="742950"/>
          </a:xfrm>
          <a:prstGeom prst="rect">
            <a:avLst/>
          </a:prstGeom>
        </p:spPr>
        <p:txBody>
          <a:bodyPr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 smtClean="0">
                <a:solidFill>
                  <a:schemeClr val="tx2"/>
                </a:solidFill>
                <a:latin typeface="Arial Narrow" pitchFamily="34" charset="0"/>
              </a:rPr>
              <a:t> Профилактические мероприятия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449286" y="644978"/>
            <a:ext cx="4237149" cy="364517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«День правил»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2948" y="3265714"/>
            <a:ext cx="4206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Narrow" pitchFamily="34" charset="0"/>
              </a:rPr>
              <a:t>Конкурс </a:t>
            </a:r>
            <a:r>
              <a:rPr lang="ru-RU" b="1" dirty="0">
                <a:solidFill>
                  <a:srgbClr val="FF0000"/>
                </a:solidFill>
                <a:latin typeface="Arial Narrow" pitchFamily="34" charset="0"/>
              </a:rPr>
              <a:t>агитбригад «ПДД знай и уважай!»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7940" y="6423354"/>
            <a:ext cx="3159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Narrow" pitchFamily="34" charset="0"/>
              </a:rPr>
              <a:t>Встреча с инспектором ГИБДД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F:\ЛДП 4\DSC_105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07" y="1009495"/>
            <a:ext cx="325755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ЛДП 5\20170609_13272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6343" y="742950"/>
            <a:ext cx="3207657" cy="180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:\ЛДП 5\20170614_13163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0822" y="1589159"/>
            <a:ext cx="2830286" cy="159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F:\ЛДП 5\DSC_098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57" y="3635046"/>
            <a:ext cx="3315874" cy="221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F:\ЛДП 5\DSC_100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6739" y="3635046"/>
            <a:ext cx="3427262" cy="228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F:\ЛДП 5\DSC_0990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3445" y="4382282"/>
            <a:ext cx="3061608" cy="204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66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8601" y="7438"/>
            <a:ext cx="7552846" cy="595199"/>
          </a:xfrm>
          <a:prstGeom prst="rect">
            <a:avLst/>
          </a:prstGeom>
        </p:spPr>
        <p:txBody>
          <a:bodyPr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chemeClr val="tx2"/>
                </a:solidFill>
                <a:latin typeface="Arial Narrow" pitchFamily="34" charset="0"/>
              </a:rPr>
              <a:t> Экологическое направление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7016" y="680696"/>
            <a:ext cx="739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Цель: </a:t>
            </a:r>
            <a:r>
              <a:rPr lang="ru-RU" dirty="0" smtClean="0"/>
              <a:t>формировать </a:t>
            </a:r>
            <a:r>
              <a:rPr lang="ru-RU" dirty="0"/>
              <a:t>экологическую культуру детей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12462" y="6032299"/>
            <a:ext cx="3470789" cy="424694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Проект «Красная книга»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602164" y="6437418"/>
            <a:ext cx="3883371" cy="420581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«Про самое–самое на планете»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904687" y="3702025"/>
            <a:ext cx="3161696" cy="610648"/>
          </a:xfrm>
          <a:prstGeom prst="rect">
            <a:avLst/>
          </a:prstGeom>
        </p:spPr>
        <p:txBody>
          <a:bodyPr rtlCol="0">
            <a:normAutofit fontScale="97500" lnSpcReduction="100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«Моя большая и малая родина»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4098" name="Рисунок 1" descr="Описание: http://spmipk.ru/wp-content/uploads/2016/07/153-300x19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3801" y="61231"/>
            <a:ext cx="2297310" cy="146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G:\стенды ЛДП 2017\20170610_10415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3374" y="1802775"/>
            <a:ext cx="2138164" cy="160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фото\20170411_08205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310743" y="1822674"/>
            <a:ext cx="2351310" cy="1763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фото\20170411_08194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6277" y="1081610"/>
            <a:ext cx="2721426" cy="204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7016" y="3122680"/>
            <a:ext cx="2343913" cy="2800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https://pp.userapi.com/c638728/v638728454/8428d/FTLFN5Hfp-E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3251" y="4072663"/>
            <a:ext cx="2997793" cy="2248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17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638313" y="0"/>
            <a:ext cx="7552846" cy="1001042"/>
          </a:xfrm>
          <a:prstGeom prst="rect">
            <a:avLst/>
          </a:prstGeom>
        </p:spPr>
        <p:txBody>
          <a:bodyPr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 smtClean="0">
                <a:solidFill>
                  <a:schemeClr val="tx2"/>
                </a:solidFill>
                <a:latin typeface="Arial Narrow" pitchFamily="34" charset="0"/>
              </a:rPr>
              <a:t> Художественно – эстетическое направление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8788" y="1084255"/>
            <a:ext cx="739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Цель: </a:t>
            </a:r>
            <a:r>
              <a:rPr lang="ru-RU" dirty="0"/>
              <a:t>р</a:t>
            </a:r>
            <a:r>
              <a:rPr lang="ru-RU" dirty="0" smtClean="0"/>
              <a:t>азвивать </a:t>
            </a:r>
            <a:r>
              <a:rPr lang="ru-RU" dirty="0"/>
              <a:t>творческие способности детей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56879" y="3443936"/>
            <a:ext cx="4237149" cy="362549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Конкурс поделок «Пластилиновая сказка»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653573" y="6476999"/>
            <a:ext cx="5490425" cy="693964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Театрализованное представление  «Мы юные артисты»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350" y="6241068"/>
            <a:ext cx="3474042" cy="725356"/>
          </a:xfrm>
          <a:prstGeom prst="rect">
            <a:avLst/>
          </a:prstGeom>
        </p:spPr>
        <p:txBody>
          <a:bodyPr rtlCol="0"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Мастер класс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«Куклы бабушкиного сундука»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081537" y="3437357"/>
            <a:ext cx="3161696" cy="6269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 fontScale="97500" lnSpcReduction="100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«Игры, танцы, песни соберут нас вместе»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5122" name="Picture 2" descr="http://ringtonymp3.ru/photos/muzyka-veselaya-dlya-konkursov-detskaya-100562-larg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4438" y="168804"/>
            <a:ext cx="1933821" cy="102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F:\фото ЛДП 1\DSC_10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53587"/>
            <a:ext cx="2985524" cy="199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фото ЛДП 1\DSC_100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6468" y="1453587"/>
            <a:ext cx="2985104" cy="199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фото ЛДП 1\DSC_101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6006" y="3806485"/>
            <a:ext cx="2922814" cy="194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ЛДП 6\DSC_101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1184" y="1446127"/>
            <a:ext cx="2996293" cy="199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F:\ЛДП 4\DSC_1044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0992" y="4588328"/>
            <a:ext cx="2833007" cy="188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shatki-oosh.ru/images/new/2017/nedelya2_16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37661"/>
            <a:ext cx="2270579" cy="151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 descr="F:\ЛДП 6\DSC_1016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1199" y="4595392"/>
            <a:ext cx="2473821" cy="164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87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8858250" cy="1094014"/>
          </a:xfrm>
          <a:prstGeom prst="rect">
            <a:avLst/>
          </a:prstGeom>
        </p:spPr>
        <p:txBody>
          <a:bodyPr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 smtClean="0">
                <a:solidFill>
                  <a:schemeClr val="tx2"/>
                </a:solidFill>
                <a:latin typeface="Arial Narrow" pitchFamily="34" charset="0"/>
              </a:rPr>
              <a:t> Социальная значимость полученных результатов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151" y="1094014"/>
            <a:ext cx="89807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Знания, </a:t>
            </a:r>
            <a:r>
              <a:rPr lang="ru-RU" dirty="0"/>
              <a:t>умения и  навыки, которые были получены детьми в ЛДП «Радуга», помогут  им в дальнейшей самореализации, самоутверждении, </a:t>
            </a:r>
            <a:r>
              <a:rPr lang="ru-RU" dirty="0" smtClean="0"/>
              <a:t>саморазвитии.</a:t>
            </a:r>
          </a:p>
          <a:p>
            <a:pPr algn="just"/>
            <a:r>
              <a:rPr lang="ru-RU" dirty="0" smtClean="0"/>
              <a:t>	Развитые лидерские и </a:t>
            </a:r>
            <a:r>
              <a:rPr lang="ru-RU" dirty="0"/>
              <a:t>организаторские качества помогут детям организовывать свой досуг, входить в состав </a:t>
            </a:r>
            <a:r>
              <a:rPr lang="ru-RU" dirty="0" smtClean="0"/>
              <a:t>детских объединений, </a:t>
            </a:r>
            <a:r>
              <a:rPr lang="ru-RU" dirty="0"/>
              <a:t>способствовать сплочению коллектива.</a:t>
            </a:r>
          </a:p>
          <a:p>
            <a:endParaRPr lang="ru-RU" dirty="0"/>
          </a:p>
        </p:txBody>
      </p:sp>
      <p:pic>
        <p:nvPicPr>
          <p:cNvPr id="4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1" y="3631524"/>
            <a:ext cx="4026481" cy="302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F:\ЛДП2\DSC_10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0761" y="2828423"/>
            <a:ext cx="3430189" cy="228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F:\ЛДП2\DSC_100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7900" y="4689022"/>
            <a:ext cx="30861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68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92554" y="130630"/>
            <a:ext cx="4555672" cy="881743"/>
          </a:xfrm>
          <a:prstGeom prst="roundRect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Воспитательная работа МОУ «</a:t>
            </a:r>
            <a:r>
              <a:rPr lang="ru-RU" b="1" dirty="0" err="1" smtClean="0">
                <a:solidFill>
                  <a:schemeClr val="tx1"/>
                </a:solidFill>
              </a:rPr>
              <a:t>Шатковская</a:t>
            </a:r>
            <a:r>
              <a:rPr lang="ru-RU" b="1" dirty="0" smtClean="0">
                <a:solidFill>
                  <a:schemeClr val="tx1"/>
                </a:solidFill>
              </a:rPr>
              <a:t> ОШ»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00050" y="2571750"/>
            <a:ext cx="4261758" cy="41801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Задача</a:t>
            </a:r>
          </a:p>
          <a:p>
            <a:pPr algn="just"/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сохранение и укрепление здоровья учащихся, </a:t>
            </a: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привитие им навыков здорового образа жизни, </a:t>
            </a: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профилактика употребления ПАВ,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а также правонарушений, преступлений несовершеннолетними</a:t>
            </a:r>
          </a:p>
          <a:p>
            <a:pPr algn="just"/>
            <a:r>
              <a:rPr lang="ru-RU" sz="1600" dirty="0" smtClean="0"/>
              <a:t>ПАВ, а также правонарушений, преступлений несовершеннолетними.</a:t>
            </a: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7300" y="1501577"/>
            <a:ext cx="2432957" cy="8327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Культура здоровья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231463" y="1012373"/>
            <a:ext cx="484632" cy="48920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10893" y="191209"/>
            <a:ext cx="3633107" cy="296363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Летний </a:t>
            </a:r>
            <a:r>
              <a:rPr lang="ru-RU" dirty="0">
                <a:solidFill>
                  <a:schemeClr val="tx1"/>
                </a:solidFill>
              </a:rPr>
              <a:t>оздоровительный лагерь с дневным пребыванием детей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«Спортивный лагерь»</a:t>
            </a: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Программа «Олимпиец»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Picture 2" descr="http://beshenkovichi-edu.by/wp-content/uploads/2016/01/olimp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4278" y="196083"/>
            <a:ext cx="1559377" cy="1073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641521" y="3445326"/>
            <a:ext cx="3371850" cy="25635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Цель</a:t>
            </a:r>
          </a:p>
          <a:p>
            <a:r>
              <a:rPr lang="ru-RU" sz="1600" dirty="0">
                <a:solidFill>
                  <a:schemeClr val="tx1"/>
                </a:solidFill>
              </a:rPr>
              <a:t>укрепления здоровья, </a:t>
            </a:r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реализация </a:t>
            </a:r>
            <a:r>
              <a:rPr lang="ru-RU" sz="1600" dirty="0">
                <a:solidFill>
                  <a:schemeClr val="tx1"/>
                </a:solidFill>
              </a:rPr>
              <a:t>двигательного и творческого потенциала детей, </a:t>
            </a:r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развитие </a:t>
            </a:r>
            <a:r>
              <a:rPr lang="ru-RU" sz="1600" dirty="0">
                <a:solidFill>
                  <a:schemeClr val="tx1"/>
                </a:solidFill>
              </a:rPr>
              <a:t>мини - футбола в школе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  <a:p>
            <a:pPr algn="just"/>
            <a:endParaRPr lang="ru-RU" sz="1600" dirty="0" smtClean="0">
              <a:solidFill>
                <a:schemeClr val="tx1"/>
              </a:solidFill>
            </a:endParaRP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4275094" y="1433704"/>
            <a:ext cx="484632" cy="968503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481943" y="2343150"/>
            <a:ext cx="1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7426779" y="3205840"/>
            <a:ext cx="1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5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1" y="0"/>
            <a:ext cx="92239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 Narrow" pitchFamily="34" charset="0"/>
                <a:cs typeface="Arial" pitchFamily="34" charset="0"/>
              </a:rPr>
              <a:t>Мероприятия, посвященные </a:t>
            </a:r>
            <a:r>
              <a:rPr lang="ru-RU" sz="2800" b="1" dirty="0">
                <a:latin typeface="Arial Narrow" pitchFamily="34" charset="0"/>
                <a:cs typeface="Arial" pitchFamily="34" charset="0"/>
              </a:rPr>
              <a:t>формированию у воспитанников негативного отношения к вредным привычкам и приобщение их к здоровому образу </a:t>
            </a:r>
            <a:r>
              <a:rPr lang="ru-RU" sz="2800" b="1" dirty="0" smtClean="0">
                <a:latin typeface="Arial Narrow" pitchFamily="34" charset="0"/>
                <a:cs typeface="Arial" pitchFamily="34" charset="0"/>
              </a:rPr>
              <a:t>жизни </a:t>
            </a:r>
            <a:endParaRPr lang="ru-RU" sz="2800" b="1" dirty="0"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3" name="Picture 2" descr="D:\Воспитательная работа\Акция против наркотиков\Встеча с сотрудниками ОМВД и ЦРБ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063" y="1962724"/>
            <a:ext cx="4750336" cy="3562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Воспитательная работа\Акция против наркотиков\Выступление Голубева И.В.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6476" y="1432045"/>
            <a:ext cx="4641181" cy="34808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26755" y="5837185"/>
            <a:ext cx="5702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Arial Narrow" pitchFamily="34" charset="0"/>
              </a:rPr>
              <a:t>Встреча с сотрудниками ОМВД</a:t>
            </a:r>
            <a:endParaRPr lang="ru-RU" sz="28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5878" y="1435742"/>
            <a:ext cx="2556783" cy="181364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блок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Спортивно </a:t>
            </a:r>
            <a:r>
              <a:rPr lang="ru-RU" b="1" i="1" dirty="0">
                <a:solidFill>
                  <a:schemeClr val="tx1"/>
                </a:solidFill>
              </a:rPr>
              <a:t>- оздоровительные и профилактические мероприятия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92432" y="1777638"/>
            <a:ext cx="2517323" cy="140643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блок</a:t>
            </a:r>
          </a:p>
          <a:p>
            <a:pPr algn="ctr"/>
            <a:endParaRPr lang="ru-RU" b="1" i="1" dirty="0" smtClean="0">
              <a:solidFill>
                <a:schemeClr val="tx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Спортивный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04159" y="1446218"/>
            <a:ext cx="2517323" cy="150109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блок</a:t>
            </a:r>
          </a:p>
          <a:p>
            <a:pPr algn="ctr"/>
            <a:endParaRPr lang="ru-RU" b="1" i="1" dirty="0" smtClean="0">
              <a:solidFill>
                <a:schemeClr val="tx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Развлекательно </a:t>
            </a:r>
            <a:r>
              <a:rPr lang="ru-RU" b="1" i="1" dirty="0">
                <a:solidFill>
                  <a:schemeClr val="tx1"/>
                </a:solidFill>
              </a:rPr>
              <a:t>– познавательный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20514" y="3130328"/>
            <a:ext cx="2735035" cy="13634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Цель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 </a:t>
            </a:r>
            <a:r>
              <a:rPr lang="ru-RU" sz="1600" dirty="0">
                <a:solidFill>
                  <a:schemeClr val="tx1"/>
                </a:solidFill>
              </a:rPr>
              <a:t>организация досуга детей и приобщение к культурным ценностям своего народа.</a:t>
            </a: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just"/>
            <a:endParaRPr lang="ru-RU" sz="1600" dirty="0" smtClean="0">
              <a:solidFill>
                <a:schemeClr val="tx1"/>
              </a:solidFill>
            </a:endParaRP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83575" y="3347099"/>
            <a:ext cx="2735035" cy="1007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Цель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организация  учебно – тренировочной работы по мини футболу.</a:t>
            </a:r>
            <a:r>
              <a:rPr lang="ru-RU" sz="1600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just"/>
            <a:endParaRPr lang="ru-RU" sz="1600" dirty="0" smtClean="0">
              <a:solidFill>
                <a:schemeClr val="tx1"/>
              </a:solidFill>
            </a:endParaRP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6751" y="3347099"/>
            <a:ext cx="2735035" cy="929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Цель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приобщение к здоровому образу </a:t>
            </a:r>
            <a:r>
              <a:rPr lang="ru-RU" sz="1600" dirty="0" smtClean="0">
                <a:solidFill>
                  <a:schemeClr val="tx1"/>
                </a:solidFill>
              </a:rPr>
              <a:t>жизни</a:t>
            </a:r>
          </a:p>
          <a:p>
            <a:pPr algn="just"/>
            <a:endParaRPr lang="ru-RU" sz="1600" dirty="0" smtClean="0">
              <a:solidFill>
                <a:schemeClr val="tx1"/>
              </a:solidFill>
            </a:endParaRP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0" name="Picture 2" descr="http://beshenkovichi-edu.by/wp-content/uploads/2016/01/olimp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18" y="104777"/>
            <a:ext cx="1559377" cy="1073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низ 10"/>
          <p:cNvSpPr/>
          <p:nvPr/>
        </p:nvSpPr>
        <p:spPr>
          <a:xfrm rot="2512117">
            <a:off x="1803171" y="823389"/>
            <a:ext cx="484632" cy="528579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159793" y="900199"/>
            <a:ext cx="484632" cy="721559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9737062">
            <a:off x="6325461" y="806173"/>
            <a:ext cx="484632" cy="517448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04307" y="103529"/>
            <a:ext cx="5274129" cy="79667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План мероприятий лагеря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7" name="Picture 2" descr="https://psv4.userapi.com/c816332/u58982830/docs/e87f374d72eb/DSC_1093.jpg?extra=HTPVtnA11As7sMQAoxNTeNg5UBBIOEN6jR_sHx0WygNxXRnEQMDRQYt-BUcNY69JXI3cWwJ6dPx_5DbiuBVby3fd9HrM8RB6FhcR28IoglOTG8Umv5Q7eZaX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7762" y="4583573"/>
            <a:ext cx="3168096" cy="2112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psv4.userapi.com/c816633/u58982830/docs/4ea0f0a3a390/DSC_1044.jpg?extra=WizVrcG7EoFfPPvKmst_tWzoEbJUyXGWwPLuMgxs5jmkfa47a0jwAGQF0TD7iKHw-l4UDET1kG54QcgmA56tiDE0Cgy9RjhNyeZXwFAniVfseOmbkhqqJelR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4424" y="4583573"/>
            <a:ext cx="3073338" cy="2048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psv4.userapi.com/c816222/u58982830/docs/e3f74d348af0/DSC_1091.jpg?extra=fU3VExou_g1VWwPssPtodbgjWzgsZ6ayLyGQks65c6C2AxLL1LZL3xnlP7sqAPBY922UP7hIXzgtOPsRKhS3gUNJsmr-U0coURUzmH3tWSMDU2uOmNPkUrV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6632" y="4493765"/>
            <a:ext cx="2998418" cy="1998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36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85801" y="160679"/>
            <a:ext cx="6678386" cy="79667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itchFamily="34" charset="0"/>
              </a:rPr>
              <a:t>Поездка в лагерь Чемпионов «Челси» 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itchFamily="34" charset="0"/>
              </a:rPr>
              <a:t>(Московская область)</a:t>
            </a:r>
          </a:p>
        </p:txBody>
      </p:sp>
      <p:pic>
        <p:nvPicPr>
          <p:cNvPr id="3" name="Picture 2" descr="https://pp.userapi.com/c639328/v639328224/33db9/a8xDKyzTENQ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770" y="1242502"/>
            <a:ext cx="8983915" cy="5046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58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92554" y="130630"/>
            <a:ext cx="4555672" cy="881743"/>
          </a:xfrm>
          <a:prstGeom prst="roundRect">
            <a:avLst/>
          </a:prstGeom>
          <a:solidFill>
            <a:srgbClr val="7FCD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Воспитательная работа МОУ «</a:t>
            </a:r>
            <a:r>
              <a:rPr lang="ru-RU" b="1" dirty="0" err="1" smtClean="0">
                <a:solidFill>
                  <a:schemeClr val="tx1"/>
                </a:solidFill>
              </a:rPr>
              <a:t>Шатковская</a:t>
            </a:r>
            <a:r>
              <a:rPr lang="ru-RU" b="1" dirty="0" smtClean="0">
                <a:solidFill>
                  <a:schemeClr val="tx1"/>
                </a:solidFill>
              </a:rPr>
              <a:t> ОШ»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00050" y="2571750"/>
            <a:ext cx="4261758" cy="25227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Задача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создать условия для формирования у учащихся позитивного отношения к </a:t>
            </a:r>
            <a:r>
              <a:rPr lang="ru-RU" sz="1600" dirty="0" smtClean="0">
                <a:solidFill>
                  <a:schemeClr val="tx1"/>
                </a:solidFill>
              </a:rPr>
              <a:t>труду,</a:t>
            </a:r>
          </a:p>
          <a:p>
            <a:pPr algn="just"/>
            <a:endParaRPr lang="ru-RU" sz="1600" dirty="0" smtClean="0">
              <a:solidFill>
                <a:schemeClr val="tx1"/>
              </a:solidFill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способствовать </a:t>
            </a:r>
            <a:r>
              <a:rPr lang="ru-RU" sz="1600" dirty="0">
                <a:solidFill>
                  <a:schemeClr val="tx1"/>
                </a:solidFill>
              </a:rPr>
              <a:t>развитию общей трудовой культуры, сознательному выбору </a:t>
            </a:r>
            <a:r>
              <a:rPr lang="ru-RU" sz="1600" dirty="0" smtClean="0">
                <a:solidFill>
                  <a:schemeClr val="tx1"/>
                </a:solidFill>
              </a:rPr>
              <a:t>профессий</a:t>
            </a:r>
            <a:endParaRPr lang="ru-RU" sz="1600" dirty="0">
              <a:solidFill>
                <a:schemeClr val="tx1"/>
              </a:solidFill>
            </a:endParaRPr>
          </a:p>
          <a:p>
            <a:pPr algn="just"/>
            <a:endParaRPr lang="ru-RU" sz="1600" dirty="0" smtClean="0">
              <a:solidFill>
                <a:schemeClr val="tx1"/>
              </a:solidFill>
            </a:endParaRPr>
          </a:p>
          <a:p>
            <a:pPr algn="just"/>
            <a:endParaRPr lang="ru-RU" sz="1600" dirty="0" smtClean="0">
              <a:solidFill>
                <a:schemeClr val="tx1"/>
              </a:solidFill>
            </a:endParaRP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7300" y="1501577"/>
            <a:ext cx="2432957" cy="8327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Трудовое воспитание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231463" y="1012373"/>
            <a:ext cx="484632" cy="48920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51714" y="3546012"/>
            <a:ext cx="3506560" cy="23322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Цель</a:t>
            </a:r>
          </a:p>
          <a:p>
            <a:pPr algn="just"/>
            <a:endParaRPr lang="ru-RU" sz="16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>
                <a:solidFill>
                  <a:schemeClr val="tx1"/>
                </a:solidFill>
                <a:cs typeface="Times New Roman" pitchFamily="18" charset="0"/>
              </a:rPr>
              <a:t>создание </a:t>
            </a: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условий для трудовой деятельности                                       </a:t>
            </a:r>
            <a:r>
              <a:rPr lang="ru-RU" sz="1600" dirty="0" smtClean="0">
                <a:solidFill>
                  <a:schemeClr val="tx1"/>
                </a:solidFill>
                <a:cs typeface="Times New Roman" pitchFamily="18" charset="0"/>
              </a:rPr>
              <a:t>подростков,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600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>
                <a:solidFill>
                  <a:schemeClr val="tx1"/>
                </a:solidFill>
                <a:cs typeface="Times New Roman" pitchFamily="18" charset="0"/>
              </a:rPr>
              <a:t>появление </a:t>
            </a: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у подростков устойчивой мотивации к   </a:t>
            </a:r>
          </a:p>
          <a:p>
            <a:pPr marL="381000" indent="-381000" algn="just" eaLnBrk="1" hangingPunct="1">
              <a:lnSpc>
                <a:spcPct val="80000"/>
              </a:lnSpc>
              <a:defRPr/>
            </a:pPr>
            <a:r>
              <a:rPr lang="ru-RU" sz="1600" dirty="0" smtClean="0">
                <a:solidFill>
                  <a:schemeClr val="tx1"/>
                </a:solidFill>
                <a:cs typeface="Times New Roman" pitchFamily="18" charset="0"/>
              </a:rPr>
              <a:t>трудовой </a:t>
            </a: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деятельности</a:t>
            </a:r>
            <a:r>
              <a:rPr lang="ru-RU" sz="1600" dirty="0" smtClean="0">
                <a:solidFill>
                  <a:schemeClr val="tx1"/>
                </a:solidFill>
                <a:cs typeface="Times New Roman" pitchFamily="18" charset="0"/>
              </a:rPr>
              <a:t>.</a:t>
            </a:r>
            <a:endParaRPr lang="ru-RU" sz="1600" dirty="0">
              <a:solidFill>
                <a:schemeClr val="tx1"/>
              </a:solidFill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4275094" y="1433704"/>
            <a:ext cx="484632" cy="968503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481943" y="2343150"/>
            <a:ext cx="1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2" idx="2"/>
          </p:cNvCxnSpPr>
          <p:nvPr/>
        </p:nvCxnSpPr>
        <p:spPr>
          <a:xfrm flipH="1">
            <a:off x="7307035" y="3205839"/>
            <a:ext cx="1" cy="332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5861957" y="560064"/>
            <a:ext cx="2890157" cy="26457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Трудовая бригада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" name="Picture 7" descr="http://sotsproekt-ryazan.ru/sites/default/files/articles/1429308457_sl_20120829093453620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397" y="661989"/>
            <a:ext cx="1065088" cy="106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https://cdn.pixabay.com/photo/2013/07/12/11/58/darn-145024_960_72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8139" y="1012373"/>
            <a:ext cx="1114210" cy="103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41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04208" y="4892"/>
            <a:ext cx="5559878" cy="72173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Деятельность трудовой бригады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Picture 2" descr="http://nikolaevka-mobu.narod.ru/_nw/3/3984178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9836" y="0"/>
            <a:ext cx="2132692" cy="123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DSCN102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749" y="853168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DSCN103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33" y="2948555"/>
            <a:ext cx="266065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DSCN103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6054" y="933110"/>
            <a:ext cx="25844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DSCN104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4840" y="1149917"/>
            <a:ext cx="2630149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20170619_09172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0504" y="4953000"/>
            <a:ext cx="2540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F:\тр. бригада\1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7529" y="4887783"/>
            <a:ext cx="2822682" cy="188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F:\тр. бригада\5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0236" y="3018405"/>
            <a:ext cx="259080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2940504" y="3110593"/>
            <a:ext cx="3039836" cy="170633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Благоустройство территории школы, пошив костюмов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" name="Picture 8" descr="DSCN1035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053" y="4998753"/>
            <a:ext cx="2417991" cy="181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74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824642" y="21220"/>
            <a:ext cx="5559878" cy="72173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Результат работы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Picture 5" descr="DSCN105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2583" y="863712"/>
            <a:ext cx="3202667" cy="240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DSCN104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3410" y="1166640"/>
            <a:ext cx="3167743" cy="237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C:\Users\ШКОЛА ШАТКОВСКАЯ СОШ\Desktop\DSCN113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08" y="865414"/>
            <a:ext cx="2049234" cy="27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DSCN105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5243" y="3542447"/>
            <a:ext cx="2960007" cy="2220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0839" y="3731078"/>
            <a:ext cx="3287485" cy="2465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68535"/>
            <a:ext cx="3240315" cy="243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https://cdn.pixabay.com/photo/2013/07/12/11/58/darn-145024_960_720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018" y="7313"/>
            <a:ext cx="928491" cy="86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08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00100" y="72393"/>
            <a:ext cx="6049736" cy="646065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Летний лагерь труда и отдыха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«Десант памяти»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" name="Picture 9" descr="http://veche.razved.ca/uploads/posts/2014-05/1399688669_may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3607" y="72393"/>
            <a:ext cx="1036864" cy="8519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2464" y="842669"/>
            <a:ext cx="87439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Целью трудового лагеря является, создание в летний период условий для развития социальной активности подростков, основанной на социально-значимом труде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790345" y="1524609"/>
            <a:ext cx="3273879" cy="646065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Программа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«Десант памяти»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2" b="-1"/>
          <a:stretch/>
        </p:blipFill>
        <p:spPr>
          <a:xfrm>
            <a:off x="7221827" y="1524609"/>
            <a:ext cx="1860424" cy="22336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7" y="2052070"/>
            <a:ext cx="2542941" cy="19072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4323" y="2874952"/>
            <a:ext cx="2160359" cy="16202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501" y="2351314"/>
            <a:ext cx="2301933" cy="1726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0089" y="4621610"/>
            <a:ext cx="2539747" cy="1904810"/>
          </a:xfrm>
          <a:prstGeom prst="rect">
            <a:avLst/>
          </a:prstGeom>
        </p:spPr>
      </p:pic>
      <p:pic>
        <p:nvPicPr>
          <p:cNvPr id="11" name="Рисунок 10" descr="угадай-мелодию.jpg">
            <a:hlinkClick r:id="rId8" action="ppaction://hlinkfil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3131" y="4495221"/>
            <a:ext cx="1979120" cy="14843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86041" y="6187866"/>
            <a:ext cx="2213299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Monotype Corsiva" panose="03010101010201010101" pitchFamily="66" charset="0"/>
              </a:rPr>
              <a:t>по военным песням </a:t>
            </a:r>
            <a:endParaRPr lang="ru-RU" sz="1600" dirty="0">
              <a:latin typeface="Monotype Corsiva" panose="03010101010201010101" pitchFamily="66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7" y="4163966"/>
            <a:ext cx="2349638" cy="176222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7366" y="4636979"/>
            <a:ext cx="1665766" cy="222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7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ЛДП 4\DSC_10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4" y="73479"/>
            <a:ext cx="8988880" cy="653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33475" y="1289186"/>
            <a:ext cx="5607625" cy="92333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chemeClr val="accent4">
                    <a:lumMod val="75000"/>
                  </a:schemeClr>
                </a:solidFill>
                <a:latin typeface="Monotype Corsiva" panose="03010101010201010101" pitchFamily="66" charset="0"/>
              </a:rPr>
              <a:t>Спасибо за внимание</a:t>
            </a:r>
            <a:endParaRPr lang="ru-RU" sz="5400" dirty="0">
              <a:solidFill>
                <a:schemeClr val="accent4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30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943</TotalTime>
  <Words>650</Words>
  <Application>Microsoft Office PowerPoint</Application>
  <PresentationFormat>Экран (4:3)</PresentationFormat>
  <Paragraphs>195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Грань</vt:lpstr>
      <vt:lpstr>«Организация воспитательной работы с учащимися МОУ «Шатковская ОШ»  в рамках летней оздоровительной кампании 2017 года»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Полюс</cp:lastModifiedBy>
  <cp:revision>80</cp:revision>
  <dcterms:created xsi:type="dcterms:W3CDTF">2017-08-26T11:44:58Z</dcterms:created>
  <dcterms:modified xsi:type="dcterms:W3CDTF">2017-11-08T13:56:15Z</dcterms:modified>
</cp:coreProperties>
</file>